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</p:sldMasterIdLst>
  <p:notesMasterIdLst>
    <p:notesMasterId r:id="rId18"/>
  </p:notesMasterIdLst>
  <p:sldIdLst>
    <p:sldId id="256" r:id="rId2"/>
    <p:sldId id="272" r:id="rId3"/>
    <p:sldId id="273" r:id="rId4"/>
    <p:sldId id="282" r:id="rId5"/>
    <p:sldId id="280" r:id="rId6"/>
    <p:sldId id="259" r:id="rId7"/>
    <p:sldId id="263" r:id="rId8"/>
    <p:sldId id="264" r:id="rId9"/>
    <p:sldId id="274" r:id="rId10"/>
    <p:sldId id="275" r:id="rId11"/>
    <p:sldId id="279" r:id="rId12"/>
    <p:sldId id="285" r:id="rId13"/>
    <p:sldId id="284" r:id="rId14"/>
    <p:sldId id="281" r:id="rId15"/>
    <p:sldId id="276" r:id="rId16"/>
    <p:sldId id="283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4"/>
    <p:restoredTop sz="92393" autoAdjust="0"/>
  </p:normalViewPr>
  <p:slideViewPr>
    <p:cSldViewPr snapToGrid="0">
      <p:cViewPr>
        <p:scale>
          <a:sx n="50" d="100"/>
          <a:sy n="50" d="100"/>
        </p:scale>
        <p:origin x="780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ric\Downloads\Recency%20data%20_26-6-2019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ric\Downloads\Recency%20data%20_26-6-2019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ric\Downloads\Recency%20data%20_26-6-2019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ric\Downloads\Recency%20data%20_26-6-2019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ric\Downloads\Recency%20data%20_26-6-2019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5%608%60:Users:mac_cn:Downloads:Turn%20Around%20time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852917306961"/>
          <c:y val="3.8495510650763599E-2"/>
          <c:w val="0.83796079949473801"/>
          <c:h val="0.72489843697701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Sheet6!$B$2</c:f>
              <c:strCache>
                <c:ptCount val="1"/>
                <c:pt idx="0">
                  <c:v>Long term</c:v>
                </c:pt>
              </c:strCache>
            </c:strRef>
          </c:tx>
          <c:spPr>
            <a:solidFill>
              <a:srgbClr val="00206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Sheet6!$A$3:$A$8</c:f>
              <c:strCache>
                <c:ptCount val="6"/>
                <c:pt idx="0">
                  <c:v>below 20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60+</c:v>
                </c:pt>
              </c:strCache>
            </c:strRef>
          </c:cat>
          <c:val>
            <c:numRef>
              <c:f>Sheet6!$B$3:$B$8</c:f>
              <c:numCache>
                <c:formatCode>General</c:formatCode>
                <c:ptCount val="6"/>
                <c:pt idx="0">
                  <c:v>61</c:v>
                </c:pt>
                <c:pt idx="1">
                  <c:v>574</c:v>
                </c:pt>
                <c:pt idx="2">
                  <c:v>579</c:v>
                </c:pt>
                <c:pt idx="3">
                  <c:v>281</c:v>
                </c:pt>
                <c:pt idx="4">
                  <c:v>108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D-4F52-AB7A-40471F0DA251}"/>
            </c:ext>
          </c:extLst>
        </c:ser>
        <c:ser>
          <c:idx val="1"/>
          <c:order val="1"/>
          <c:tx>
            <c:strRef>
              <c:f>Sheet6!$C$2</c:f>
              <c:strCache>
                <c:ptCount val="1"/>
                <c:pt idx="0">
                  <c:v>Recent</c:v>
                </c:pt>
              </c:strCache>
            </c:strRef>
          </c:tx>
          <c:spPr>
            <a:solidFill>
              <a:srgbClr val="C00000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Sheet6!$A$3:$A$8</c:f>
              <c:strCache>
                <c:ptCount val="6"/>
                <c:pt idx="0">
                  <c:v>below 20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60+</c:v>
                </c:pt>
              </c:strCache>
            </c:strRef>
          </c:cat>
          <c:val>
            <c:numRef>
              <c:f>Sheet6!$C$3:$C$8</c:f>
              <c:numCache>
                <c:formatCode>General</c:formatCode>
                <c:ptCount val="6"/>
                <c:pt idx="0">
                  <c:v>7</c:v>
                </c:pt>
                <c:pt idx="1">
                  <c:v>66</c:v>
                </c:pt>
                <c:pt idx="2">
                  <c:v>50</c:v>
                </c:pt>
                <c:pt idx="3">
                  <c:v>15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8D-4F52-AB7A-40471F0DA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71632992"/>
        <c:axId val="2135851872"/>
      </c:barChart>
      <c:catAx>
        <c:axId val="-1971632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1"/>
                </a:pPr>
                <a:r>
                  <a:rPr lang="en-US" sz="2000" b="1"/>
                  <a:t>Age Group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5851872"/>
        <c:crosses val="autoZero"/>
        <c:auto val="1"/>
        <c:lblAlgn val="ctr"/>
        <c:lblOffset val="100"/>
        <c:noMultiLvlLbl val="0"/>
      </c:catAx>
      <c:valAx>
        <c:axId val="2135851872"/>
        <c:scaling>
          <c:orientation val="minMax"/>
          <c:max val="800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Number Tested</a:t>
                </a:r>
              </a:p>
            </c:rich>
          </c:tx>
          <c:layout>
            <c:manualLayout>
              <c:xMode val="edge"/>
              <c:yMode val="edge"/>
              <c:x val="2.9646398774608899E-2"/>
              <c:y val="0.22356443804295201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71632992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2557061427464"/>
          <c:y val="0.92301845718989983"/>
          <c:w val="0.51992363159196531"/>
          <c:h val="7.4473691953372917E-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207609183987"/>
          <c:y val="4.2948036454298018E-2"/>
          <c:w val="0.86146272256508505"/>
          <c:h val="0.78229015063299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ageger!$G$21</c:f>
              <c:strCache>
                <c:ptCount val="1"/>
                <c:pt idx="0">
                  <c:v>Recent infections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ageger!$F$22:$F$25</c:f>
              <c:strCache>
                <c:ptCount val="4"/>
                <c:pt idx="0">
                  <c:v>15-24 (N=340)</c:v>
                </c:pt>
                <c:pt idx="1">
                  <c:v>25-34 (N=723)</c:v>
                </c:pt>
                <c:pt idx="2">
                  <c:v>35-44 (N=442)</c:v>
                </c:pt>
                <c:pt idx="3">
                  <c:v>45+ (N=269)</c:v>
                </c:pt>
              </c:strCache>
            </c:strRef>
          </c:cat>
          <c:val>
            <c:numRef>
              <c:f>ageger!$G$22:$G$25</c:f>
              <c:numCache>
                <c:formatCode>General</c:formatCode>
                <c:ptCount val="4"/>
                <c:pt idx="0">
                  <c:v>10.59</c:v>
                </c:pt>
                <c:pt idx="1">
                  <c:v>8.85</c:v>
                </c:pt>
                <c:pt idx="2">
                  <c:v>7.47</c:v>
                </c:pt>
                <c:pt idx="3">
                  <c:v>4.09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16-4AC0-8937-371037962F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975939264"/>
        <c:axId val="-1976988304"/>
      </c:barChart>
      <c:catAx>
        <c:axId val="-1975939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Age Group</a:t>
                </a:r>
              </a:p>
            </c:rich>
          </c:tx>
          <c:layout>
            <c:manualLayout>
              <c:xMode val="edge"/>
              <c:yMode val="edge"/>
              <c:x val="0.46491794944550802"/>
              <c:y val="0.9298671053409199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76988304"/>
        <c:crosses val="autoZero"/>
        <c:auto val="1"/>
        <c:lblAlgn val="ctr"/>
        <c:lblOffset val="100"/>
        <c:noMultiLvlLbl val="0"/>
      </c:catAx>
      <c:valAx>
        <c:axId val="-197698830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/>
                  <a:t>Percent (%) Recent</a:t>
                </a:r>
              </a:p>
            </c:rich>
          </c:tx>
          <c:layout>
            <c:manualLayout>
              <c:xMode val="edge"/>
              <c:yMode val="edge"/>
              <c:x val="1.3513513513513514E-2"/>
              <c:y val="0.203334738285910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7593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739645782140796E-2"/>
          <c:y val="3.3468837187993303E-2"/>
          <c:w val="0.85044215059353201"/>
          <c:h val="0.710264878175256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Gender!$C$45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Gender!$B$46:$B$47</c:f>
              <c:strCache>
                <c:ptCount val="2"/>
                <c:pt idx="0">
                  <c:v>Long Term 
( N= 1651)</c:v>
                </c:pt>
                <c:pt idx="1">
                  <c:v>Recent 
(N=145)</c:v>
                </c:pt>
              </c:strCache>
            </c:strRef>
          </c:cat>
          <c:val>
            <c:numRef>
              <c:f>Gender!$C$46:$C$47</c:f>
              <c:numCache>
                <c:formatCode>General</c:formatCode>
                <c:ptCount val="2"/>
                <c:pt idx="0">
                  <c:v>39.979999999999997</c:v>
                </c:pt>
                <c:pt idx="1">
                  <c:v>39.31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60-48CB-A3BA-82A42E94E3C5}"/>
            </c:ext>
          </c:extLst>
        </c:ser>
        <c:ser>
          <c:idx val="1"/>
          <c:order val="1"/>
          <c:tx>
            <c:strRef>
              <c:f>Gender!$D$45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Gender!$B$46:$B$47</c:f>
              <c:strCache>
                <c:ptCount val="2"/>
                <c:pt idx="0">
                  <c:v>Long Term 
( N= 1651)</c:v>
                </c:pt>
                <c:pt idx="1">
                  <c:v>Recent 
(N=145)</c:v>
                </c:pt>
              </c:strCache>
            </c:strRef>
          </c:cat>
          <c:val>
            <c:numRef>
              <c:f>Gender!$D$46:$D$47</c:f>
              <c:numCache>
                <c:formatCode>General</c:formatCode>
                <c:ptCount val="2"/>
                <c:pt idx="0">
                  <c:v>60.02</c:v>
                </c:pt>
                <c:pt idx="1">
                  <c:v>60.69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60-48CB-A3BA-82A42E94E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overlap val="100"/>
        <c:axId val="-1971351936"/>
        <c:axId val="-1971350528"/>
      </c:barChart>
      <c:catAx>
        <c:axId val="-197135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71350528"/>
        <c:crosses val="autoZero"/>
        <c:auto val="1"/>
        <c:lblAlgn val="ctr"/>
        <c:lblOffset val="100"/>
        <c:noMultiLvlLbl val="0"/>
      </c:catAx>
      <c:valAx>
        <c:axId val="-1971350528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/>
                  <a:t>Percent (%)</a:t>
                </a:r>
              </a:p>
              <a:p>
                <a:pPr>
                  <a:defRPr sz="2000"/>
                </a:pPr>
                <a:endParaRPr lang="en-US" sz="2000" dirty="0"/>
              </a:p>
            </c:rich>
          </c:tx>
          <c:layout>
            <c:manualLayout>
              <c:xMode val="edge"/>
              <c:yMode val="edge"/>
              <c:x val="0"/>
              <c:y val="0.2894498967858359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713519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7528724230994"/>
          <c:y val="2.8693395651726999E-2"/>
          <c:w val="0.125456140960092"/>
          <c:h val="0.19379977121181299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983630672545105E-2"/>
          <c:y val="3.68949666962912E-2"/>
          <c:w val="0.76530414519766099"/>
          <c:h val="0.734520799289011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ageger!$C$51</c:f>
              <c:strCache>
                <c:ptCount val="1"/>
                <c:pt idx="0">
                  <c:v>15-24 (N=340)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ageger!$B$52:$B$53</c:f>
              <c:strCache>
                <c:ptCount val="2"/>
                <c:pt idx="0">
                  <c:v>Long Term 
( N= 1630)</c:v>
                </c:pt>
                <c:pt idx="1">
                  <c:v>Recent 
(N=144)</c:v>
                </c:pt>
              </c:strCache>
            </c:strRef>
          </c:cat>
          <c:val>
            <c:numRef>
              <c:f>ageger!$C$52:$C$53</c:f>
              <c:numCache>
                <c:formatCode>General</c:formatCode>
                <c:ptCount val="2"/>
                <c:pt idx="0">
                  <c:v>18.57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28-4EE6-826C-BB2070356E31}"/>
            </c:ext>
          </c:extLst>
        </c:ser>
        <c:ser>
          <c:idx val="1"/>
          <c:order val="1"/>
          <c:tx>
            <c:strRef>
              <c:f>ageger!$D$51</c:f>
              <c:strCache>
                <c:ptCount val="1"/>
                <c:pt idx="0">
                  <c:v>25-34 (N=723)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ageger!$B$52:$B$53</c:f>
              <c:strCache>
                <c:ptCount val="2"/>
                <c:pt idx="0">
                  <c:v>Long Term 
( N= 1630)</c:v>
                </c:pt>
                <c:pt idx="1">
                  <c:v>Recent 
(N=144)</c:v>
                </c:pt>
              </c:strCache>
            </c:strRef>
          </c:cat>
          <c:val>
            <c:numRef>
              <c:f>ageger!$D$52:$D$53</c:f>
              <c:numCache>
                <c:formatCode>General</c:formatCode>
                <c:ptCount val="2"/>
                <c:pt idx="0">
                  <c:v>40.26</c:v>
                </c:pt>
                <c:pt idx="1">
                  <c:v>44.44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28-4EE6-826C-BB2070356E31}"/>
            </c:ext>
          </c:extLst>
        </c:ser>
        <c:ser>
          <c:idx val="2"/>
          <c:order val="2"/>
          <c:tx>
            <c:strRef>
              <c:f>ageger!$E$51</c:f>
              <c:strCache>
                <c:ptCount val="1"/>
                <c:pt idx="0">
                  <c:v>35-44 (N=442)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ageger!$B$52:$B$53</c:f>
              <c:strCache>
                <c:ptCount val="2"/>
                <c:pt idx="0">
                  <c:v>Long Term 
( N= 1630)</c:v>
                </c:pt>
                <c:pt idx="1">
                  <c:v>Recent 
(N=144)</c:v>
                </c:pt>
              </c:strCache>
            </c:strRef>
          </c:cat>
          <c:val>
            <c:numRef>
              <c:f>ageger!$E$52:$E$53</c:f>
              <c:numCache>
                <c:formatCode>General</c:formatCode>
                <c:ptCount val="2"/>
                <c:pt idx="0">
                  <c:v>24.98</c:v>
                </c:pt>
                <c:pt idx="1">
                  <c:v>22.92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28-4EE6-826C-BB2070356E31}"/>
            </c:ext>
          </c:extLst>
        </c:ser>
        <c:ser>
          <c:idx val="3"/>
          <c:order val="3"/>
          <c:tx>
            <c:strRef>
              <c:f>ageger!$F$51</c:f>
              <c:strCache>
                <c:ptCount val="1"/>
                <c:pt idx="0">
                  <c:v>45+ (N=269)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ageger!$B$52:$B$53</c:f>
              <c:strCache>
                <c:ptCount val="2"/>
                <c:pt idx="0">
                  <c:v>Long Term 
( N= 1630)</c:v>
                </c:pt>
                <c:pt idx="1">
                  <c:v>Recent 
(N=144)</c:v>
                </c:pt>
              </c:strCache>
            </c:strRef>
          </c:cat>
          <c:val>
            <c:numRef>
              <c:f>ageger!$F$52:$F$53</c:f>
              <c:numCache>
                <c:formatCode>General</c:formatCode>
                <c:ptCount val="2"/>
                <c:pt idx="0">
                  <c:v>15.76</c:v>
                </c:pt>
                <c:pt idx="1">
                  <c:v>7.64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28-4EE6-826C-BB2070356E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972368880"/>
        <c:axId val="-1972365552"/>
      </c:barChart>
      <c:catAx>
        <c:axId val="-197236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72365552"/>
        <c:crosses val="autoZero"/>
        <c:auto val="1"/>
        <c:lblAlgn val="ctr"/>
        <c:lblOffset val="100"/>
        <c:noMultiLvlLbl val="0"/>
      </c:catAx>
      <c:valAx>
        <c:axId val="-1972365552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/>
                  <a:t>Percent (%)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723688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969413839175395"/>
          <c:y val="9.7839320355876495E-3"/>
          <c:w val="0.20866258119128001"/>
          <c:h val="0.31057194461167997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427974280993"/>
          <c:y val="3.5285764011925201E-2"/>
          <c:w val="0.87122987404352203"/>
          <c:h val="0.75045584456419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Sheet6!$C$2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Sheet6!$B$3:$B$6</c:f>
              <c:strCache>
                <c:ptCount val="4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45+</c:v>
                </c:pt>
              </c:strCache>
            </c:strRef>
          </c:cat>
          <c:val>
            <c:numRef>
              <c:f>Sheet6!$C$3:$C$6</c:f>
              <c:numCache>
                <c:formatCode>0.0</c:formatCode>
                <c:ptCount val="4"/>
                <c:pt idx="0">
                  <c:v>10.71</c:v>
                </c:pt>
                <c:pt idx="1">
                  <c:v>46.43</c:v>
                </c:pt>
                <c:pt idx="2">
                  <c:v>32.14</c:v>
                </c:pt>
                <c:pt idx="3">
                  <c:v>10.71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65-4935-A038-BB684611DDB2}"/>
            </c:ext>
          </c:extLst>
        </c:ser>
        <c:ser>
          <c:idx val="1"/>
          <c:order val="1"/>
          <c:tx>
            <c:strRef>
              <c:f>Sheet6!$D$2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Sheet6!$B$3:$B$6</c:f>
              <c:strCache>
                <c:ptCount val="4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45+</c:v>
                </c:pt>
              </c:strCache>
            </c:strRef>
          </c:cat>
          <c:val>
            <c:numRef>
              <c:f>Sheet6!$D$3:$D$6</c:f>
              <c:numCache>
                <c:formatCode>0.0</c:formatCode>
                <c:ptCount val="4"/>
                <c:pt idx="0">
                  <c:v>33.72</c:v>
                </c:pt>
                <c:pt idx="1">
                  <c:v>44.19</c:v>
                </c:pt>
                <c:pt idx="2">
                  <c:v>16.28</c:v>
                </c:pt>
                <c:pt idx="3">
                  <c:v>5.81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65-4935-A038-BB684611D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71832656"/>
        <c:axId val="-1971461280"/>
      </c:barChart>
      <c:catAx>
        <c:axId val="-1971832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Age Group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71461280"/>
        <c:crosses val="autoZero"/>
        <c:auto val="1"/>
        <c:lblAlgn val="ctr"/>
        <c:lblOffset val="100"/>
        <c:noMultiLvlLbl val="0"/>
      </c:catAx>
      <c:valAx>
        <c:axId val="-19714612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/>
                  <a:t>Percent (%) Recent</a:t>
                </a:r>
              </a:p>
            </c:rich>
          </c:tx>
          <c:layout>
            <c:manualLayout>
              <c:xMode val="edge"/>
              <c:yMode val="edge"/>
              <c:x val="4.2328042328042331E-3"/>
              <c:y val="0.21539205958782137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718326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302464969656598"/>
          <c:y val="2.29332029960615E-2"/>
          <c:w val="0.146338818758766"/>
          <c:h val="0.19459646872345701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865890884867605E-2"/>
          <c:y val="3.7524644214783097E-2"/>
          <c:w val="0.89587409718431099"/>
          <c:h val="0.7995659896628369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Sheet1!$D$8</c:f>
              <c:strCache>
                <c:ptCount val="1"/>
                <c:pt idx="0">
                  <c:v>Median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dist="23000" sx="1000" sy="1000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D524-490B-8B3B-036358F4D4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Sheet1!$B$9:$B$11</c:f>
              <c:strCache>
                <c:ptCount val="3"/>
                <c:pt idx="0">
                  <c:v>From collection to results  recorded into the system_x000d_Out of Kigali HUB</c:v>
                </c:pt>
                <c:pt idx="1">
                  <c:v>From collection to results  recorded into the system_x000d_Kigali HUB</c:v>
                </c:pt>
                <c:pt idx="2">
                  <c:v>From collection to results reviewed at health facility _x000d_Kigali HUB</c:v>
                </c:pt>
              </c:strCache>
            </c:strRef>
          </c:cat>
          <c:val>
            <c:numRef>
              <c:f>Sheet1!$D$9:$D$11</c:f>
              <c:numCache>
                <c:formatCode>0.0</c:formatCode>
                <c:ptCount val="3"/>
                <c:pt idx="0" formatCode="General">
                  <c:v>10.3</c:v>
                </c:pt>
                <c:pt idx="1">
                  <c:v>9</c:v>
                </c:pt>
                <c:pt idx="2" formatCode="General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AD-4C2C-935A-76C883E1C2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9584432"/>
        <c:axId val="-2089587616"/>
      </c:barChart>
      <c:catAx>
        <c:axId val="-20895844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89587616"/>
        <c:crosses val="autoZero"/>
        <c:auto val="1"/>
        <c:lblAlgn val="ctr"/>
        <c:lblOffset val="100"/>
        <c:noMultiLvlLbl val="0"/>
      </c:catAx>
      <c:valAx>
        <c:axId val="-20895876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/>
                  <a:t>Days </a:t>
                </a:r>
              </a:p>
            </c:rich>
          </c:tx>
          <c:layout>
            <c:manualLayout>
              <c:xMode val="edge"/>
              <c:yMode val="edge"/>
              <c:x val="1.5717604491496201E-2"/>
              <c:y val="0.384343489324642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-20895844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0.12906</cdr:x>
      <cdr:y>0.8385</cdr:y>
    </cdr:from>
    <cdr:to>
      <cdr:x>0.33156</cdr:x>
      <cdr:y>0.96031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93034D9-CCC3-4640-B46F-0C55D4B06209}"/>
            </a:ext>
          </a:extLst>
        </cdr:cNvPr>
        <cdr:cNvSpPr txBox="1"/>
      </cdr:nvSpPr>
      <cdr:spPr>
        <a:xfrm xmlns:a="http://schemas.openxmlformats.org/drawingml/2006/main">
          <a:off x="1529820" y="4190089"/>
          <a:ext cx="2400300" cy="6086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/>
            <a:t>Viral Load Hubs</a:t>
          </a:r>
        </a:p>
      </cdr:txBody>
    </cdr:sp>
  </cdr:relSizeAnchor>
  <cdr:relSizeAnchor xmlns:cdr="http://schemas.openxmlformats.org/drawingml/2006/chartDrawing">
    <cdr:from>
      <cdr:x>0.43871</cdr:x>
      <cdr:y>0.8385</cdr:y>
    </cdr:from>
    <cdr:to>
      <cdr:x>0.62246</cdr:x>
      <cdr:y>0.96031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C2896017-6F05-4B46-8545-98B8031026EA}"/>
            </a:ext>
          </a:extLst>
        </cdr:cNvPr>
        <cdr:cNvSpPr txBox="1"/>
      </cdr:nvSpPr>
      <cdr:spPr>
        <a:xfrm xmlns:a="http://schemas.openxmlformats.org/drawingml/2006/main">
          <a:off x="5200120" y="4190089"/>
          <a:ext cx="2178050" cy="6086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/>
            <a:t>National Reference Lab</a:t>
          </a:r>
        </a:p>
      </cdr:txBody>
    </cdr:sp>
  </cdr:relSizeAnchor>
  <cdr:relSizeAnchor xmlns:cdr="http://schemas.openxmlformats.org/drawingml/2006/chartDrawing">
    <cdr:from>
      <cdr:x>0.74513</cdr:x>
      <cdr:y>0.8385</cdr:y>
    </cdr:from>
    <cdr:to>
      <cdr:x>0.95513</cdr:x>
      <cdr:y>0.96031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A1E8DA50-DDA0-4450-877D-E1BE59097937}"/>
            </a:ext>
          </a:extLst>
        </cdr:cNvPr>
        <cdr:cNvSpPr txBox="1"/>
      </cdr:nvSpPr>
      <cdr:spPr>
        <a:xfrm xmlns:a="http://schemas.openxmlformats.org/drawingml/2006/main">
          <a:off x="8832320" y="4190089"/>
          <a:ext cx="2489200" cy="6086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/>
            <a:t>Provider Accessed Results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charset="0"/>
              <a:buNone/>
              <a:defRPr sz="180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  <a:sym typeface="Calibri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6627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charset="0"/>
              <a:buNone/>
              <a:defRPr sz="120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  <a:sym typeface="Calibri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3316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26630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charset="0"/>
              <a:buNone/>
              <a:defRPr sz="180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  <a:sym typeface="Calibri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6631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Calibri" charset="0"/>
              <a:buNone/>
              <a:defRPr sz="1200" smtClean="0">
                <a:latin typeface="Calibri" charset="0"/>
                <a:ea typeface="ＭＳ Ｐゴシック" charset="-128"/>
                <a:sym typeface="Calibri" charset="0"/>
              </a:defRPr>
            </a:lvl1pPr>
          </a:lstStyle>
          <a:p>
            <a:pPr>
              <a:defRPr/>
            </a:pPr>
            <a:fld id="{428F0082-451A-4285-AE7C-1FFB44321AA4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latin typeface="Arial" charset="0"/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ＭＳ Ｐゴシック" charset="0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85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/>
            <a:endParaRPr lang="en-US" altLang="en-US" sz="180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2" name="Google Shape;86;p1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98;p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458" name="Google Shape;99;p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104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/>
            <a:endParaRPr lang="en-US" altLang="en-US" sz="180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2530" name="Google Shape;105;p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28;p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/>
            <a:endParaRPr lang="en-US" altLang="en-US" sz="180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0722" name="Google Shape;129;p8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35;p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/>
            <a:endParaRPr lang="en-US" altLang="en-US" sz="180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2770" name="Google Shape;136;p9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67;p1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/>
            <a:endParaRPr lang="en-US" altLang="en-US" sz="180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8" name="Google Shape;168;p1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174;p1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/>
            <a:endParaRPr lang="en-US" altLang="en-US" sz="180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6626" name="Google Shape;175;p15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121;p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8674" name="Google Shape;122;p7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66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85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6111875"/>
            <a:ext cx="12349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6111875"/>
            <a:ext cx="4330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31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6111875"/>
            <a:ext cx="12349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6111875"/>
            <a:ext cx="4330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67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6111875"/>
            <a:ext cx="12349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6111875"/>
            <a:ext cx="4330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15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6111875"/>
            <a:ext cx="12349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109538"/>
            <a:ext cx="39687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6111875"/>
            <a:ext cx="4330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6111875"/>
            <a:ext cx="12349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6111875"/>
            <a:ext cx="4330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857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2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1875"/>
            <a:ext cx="1219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6111875"/>
            <a:ext cx="4330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153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6111875"/>
            <a:ext cx="12349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6111875"/>
            <a:ext cx="4330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257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6111875"/>
            <a:ext cx="12349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6111875"/>
            <a:ext cx="4330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8208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6111875"/>
            <a:ext cx="12349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6111875"/>
            <a:ext cx="4330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6111875"/>
            <a:ext cx="12349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6111875"/>
            <a:ext cx="4330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68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 smtClean="0">
                <a:solidFill>
                  <a:srgbClr val="898989"/>
                </a:solidFill>
                <a:latin typeface="Calibri" charset="0"/>
                <a:ea typeface="ＭＳ Ｐゴシック" charset="-128"/>
                <a:sym typeface="Arial" charset="0"/>
              </a:defRPr>
            </a:lvl1pPr>
          </a:lstStyle>
          <a:p>
            <a:pPr>
              <a:defRPr/>
            </a:pPr>
            <a:fld id="{40CE0F5A-CC29-47D5-B7FB-40E6635D51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E8303B"/>
          </a:solidFill>
          <a:latin typeface="Franklin Gothic Book" panose="020B0503020102020204" pitchFamily="34" charset="0"/>
          <a:ea typeface="ＭＳ Ｐゴシック" charset="0"/>
          <a:cs typeface="Arial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8303B"/>
          </a:solidFill>
          <a:latin typeface="Franklin Gothic Book" charset="0"/>
          <a:ea typeface="ＭＳ Ｐゴシック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8303B"/>
          </a:solidFill>
          <a:latin typeface="Franklin Gothic Book" charset="0"/>
          <a:ea typeface="ＭＳ Ｐゴシック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8303B"/>
          </a:solidFill>
          <a:latin typeface="Franklin Gothic Book" charset="0"/>
          <a:ea typeface="ＭＳ Ｐゴシック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E8303B"/>
          </a:solidFill>
          <a:latin typeface="Franklin Gothic Book" charset="0"/>
          <a:ea typeface="ＭＳ Ｐゴシック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E8303B"/>
          </a:solidFill>
          <a:latin typeface="Franklin Gothic Book" charset="0"/>
          <a:ea typeface="ＭＳ Ｐゴシック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E8303B"/>
          </a:solidFill>
          <a:latin typeface="Franklin Gothic Book" charset="0"/>
          <a:ea typeface="ＭＳ Ｐゴシック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E8303B"/>
          </a:solidFill>
          <a:latin typeface="Franklin Gothic Book" charset="0"/>
          <a:ea typeface="ＭＳ Ｐゴシック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E8303B"/>
          </a:solidFill>
          <a:latin typeface="Franklin Gothic Book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Arial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Arial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Chart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88;p13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en-US" altLang="en-US" sz="4400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HIV Recency Testing in Rwanda</a:t>
            </a:r>
          </a:p>
        </p:txBody>
      </p:sp>
      <p:sp>
        <p:nvSpPr>
          <p:cNvPr id="14338" name="Google Shape;89;p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Placidie Mugwaneza, MD, MPH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Rwanda Biomedical centre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77;p27"/>
          <p:cNvSpPr>
            <a:spLocks noGrp="1"/>
          </p:cNvSpPr>
          <p:nvPr>
            <p:ph type="title"/>
          </p:nvPr>
        </p:nvSpPr>
        <p:spPr>
          <a:xfrm>
            <a:off x="1747838" y="69850"/>
            <a:ext cx="8756650" cy="1157288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Distribution of Age Among Newly Diagnosed PLHIV by Recency Status, October 2018- May</a:t>
            </a:r>
            <a:r>
              <a:rPr lang="en-US" altLang="en-US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 </a:t>
            </a:r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2019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710761"/>
              </p:ext>
            </p:extLst>
          </p:nvPr>
        </p:nvGraphicFramePr>
        <p:xfrm>
          <a:off x="1748117" y="1227138"/>
          <a:ext cx="9438995" cy="523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0000"/>
              </a:buClr>
            </a:pPr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Distribution of Recent Cases by Age and Gender, October 2018-May 2019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448775"/>
              </p:ext>
            </p:extLst>
          </p:nvPr>
        </p:nvGraphicFramePr>
        <p:xfrm>
          <a:off x="1371600" y="1304245"/>
          <a:ext cx="9001125" cy="5110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24;p19"/>
          <p:cNvSpPr>
            <a:spLocks noGrp="1"/>
          </p:cNvSpPr>
          <p:nvPr>
            <p:ph type="title"/>
          </p:nvPr>
        </p:nvSpPr>
        <p:spPr>
          <a:xfrm>
            <a:off x="0" y="12700"/>
            <a:ext cx="12093575" cy="1417638"/>
          </a:xfrm>
        </p:spPr>
        <p:txBody>
          <a:bodyPr lIns="91425" tIns="45700" rIns="91425" bIns="45700"/>
          <a:lstStyle/>
          <a:p>
            <a:pPr eaLnBrk="1" hangingPunct="1">
              <a:buClr>
                <a:srgbClr val="000000"/>
              </a:buClr>
              <a:buSzPts val="3600"/>
            </a:pPr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Proportion Recent Infections by Province </a:t>
            </a:r>
            <a:b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</a:br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October 2018-May 2019</a:t>
            </a:r>
            <a:endParaRPr lang="en-US" altLang="en-US" sz="3600" dirty="0">
              <a:ea typeface="ＭＳ Ｐゴシック" panose="020B0600070205080204" pitchFamily="34" charset="-128"/>
            </a:endParaRPr>
          </a:p>
        </p:txBody>
      </p:sp>
      <p:sp>
        <p:nvSpPr>
          <p:cNvPr id="27650" name="Google Shape;126;p19"/>
          <p:cNvSpPr txBox="1">
            <a:spLocks noChangeArrowheads="1"/>
          </p:cNvSpPr>
          <p:nvPr/>
        </p:nvSpPr>
        <p:spPr bwMode="auto">
          <a:xfrm>
            <a:off x="1471613" y="6327775"/>
            <a:ext cx="39957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83333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83333"/>
                </a:solidFill>
                <a:latin typeface="Franklin Gothic Book" panose="020B05030201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83333"/>
                </a:solidFill>
                <a:latin typeface="Franklin Gothic Book" panose="020B05030201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83333"/>
                </a:solidFill>
                <a:latin typeface="Franklin Gothic Book" panose="020B05030201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83333"/>
                </a:solidFill>
                <a:latin typeface="Franklin Gothic Book" panose="020B05030201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83333"/>
                </a:solidFill>
                <a:latin typeface="Franklin Gothic Book" panose="020B05030201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83333"/>
                </a:solidFill>
                <a:latin typeface="Franklin Gothic Book" panose="020B05030201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83333"/>
                </a:solidFill>
                <a:latin typeface="Franklin Gothic Book" panose="020B05030201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83333"/>
                </a:solidFill>
                <a:latin typeface="Franklin Gothic Book" panose="020B05030201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1400"/>
              <a:buFont typeface="Calibri" panose="020F0502020204030204" pitchFamily="34" charset="0"/>
              <a:buNone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*9 cases did not have sex documented</a:t>
            </a:r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7651" name="Group 17"/>
          <p:cNvGrpSpPr>
            <a:grpSpLocks/>
          </p:cNvGrpSpPr>
          <p:nvPr/>
        </p:nvGrpSpPr>
        <p:grpSpPr bwMode="auto">
          <a:xfrm>
            <a:off x="716949" y="1059512"/>
            <a:ext cx="10758103" cy="5032375"/>
            <a:chOff x="717538" y="891732"/>
            <a:chExt cx="10757699" cy="5032375"/>
          </a:xfrm>
        </p:grpSpPr>
        <p:graphicFrame>
          <p:nvGraphicFramePr>
            <p:cNvPr id="27652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50644440"/>
                </p:ext>
              </p:extLst>
            </p:nvPr>
          </p:nvGraphicFramePr>
          <p:xfrm>
            <a:off x="912409" y="891732"/>
            <a:ext cx="10562828" cy="5032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6" name="Chart" r:id="rId4" imgW="10222147" imgH="4766678" progId="Excel.Chart.8">
                    <p:embed/>
                  </p:oleObj>
                </mc:Choice>
                <mc:Fallback>
                  <p:oleObj name="Chart" r:id="rId4" imgW="10222147" imgH="4766678" progId="Excel.Chart.8">
                    <p:embed/>
                    <p:pic>
                      <p:nvPicPr>
                        <p:cNvPr id="0" name="Chart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409" y="891732"/>
                          <a:ext cx="10562828" cy="5032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53" name="TextBox 1"/>
            <p:cNvSpPr txBox="1">
              <a:spLocks noChangeArrowheads="1"/>
            </p:cNvSpPr>
            <p:nvPr/>
          </p:nvSpPr>
          <p:spPr bwMode="auto">
            <a:xfrm>
              <a:off x="1846038" y="5153434"/>
              <a:ext cx="1031012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 b="1" dirty="0">
                  <a:latin typeface="+mn-lt"/>
                </a:rPr>
                <a:t>Eastern</a:t>
              </a:r>
            </a:p>
            <a:p>
              <a:pPr algn="ctr"/>
              <a:r>
                <a:rPr lang="en-US" altLang="en-US" sz="2000" b="1" dirty="0">
                  <a:latin typeface="+mn-lt"/>
                </a:rPr>
                <a:t>(N=215)</a:t>
              </a:r>
            </a:p>
          </p:txBody>
        </p:sp>
        <p:sp>
          <p:nvSpPr>
            <p:cNvPr id="27654" name="TextBox 5"/>
            <p:cNvSpPr txBox="1">
              <a:spLocks noChangeArrowheads="1"/>
            </p:cNvSpPr>
            <p:nvPr/>
          </p:nvSpPr>
          <p:spPr bwMode="auto">
            <a:xfrm>
              <a:off x="3443557" y="5153434"/>
              <a:ext cx="1031013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 b="1" dirty="0">
                  <a:latin typeface="+mn-lt"/>
                </a:rPr>
                <a:t>Kigali</a:t>
              </a:r>
            </a:p>
            <a:p>
              <a:pPr algn="ctr"/>
              <a:r>
                <a:rPr lang="en-US" altLang="en-US" sz="2000" b="1" dirty="0">
                  <a:latin typeface="+mn-lt"/>
                </a:rPr>
                <a:t>(N=931)</a:t>
              </a:r>
            </a:p>
          </p:txBody>
        </p:sp>
        <p:sp>
          <p:nvSpPr>
            <p:cNvPr id="27655" name="TextBox 6"/>
            <p:cNvSpPr txBox="1">
              <a:spLocks noChangeArrowheads="1"/>
            </p:cNvSpPr>
            <p:nvPr/>
          </p:nvSpPr>
          <p:spPr bwMode="auto">
            <a:xfrm>
              <a:off x="4989482" y="5153433"/>
              <a:ext cx="1167262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 b="1" dirty="0">
                  <a:latin typeface="+mn-lt"/>
                </a:rPr>
                <a:t>Northern</a:t>
              </a:r>
            </a:p>
            <a:p>
              <a:pPr algn="ctr"/>
              <a:r>
                <a:rPr lang="en-US" altLang="en-US" sz="2000" b="1" dirty="0">
                  <a:latin typeface="+mn-lt"/>
                </a:rPr>
                <a:t>(N=126)</a:t>
              </a:r>
            </a:p>
          </p:txBody>
        </p:sp>
        <p:sp>
          <p:nvSpPr>
            <p:cNvPr id="27656" name="TextBox 7"/>
            <p:cNvSpPr txBox="1">
              <a:spLocks noChangeArrowheads="1"/>
            </p:cNvSpPr>
            <p:nvPr/>
          </p:nvSpPr>
          <p:spPr bwMode="auto">
            <a:xfrm>
              <a:off x="6601427" y="5148322"/>
              <a:ext cx="1167263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 b="1" dirty="0">
                  <a:latin typeface="+mn-lt"/>
                </a:rPr>
                <a:t>Southern</a:t>
              </a:r>
            </a:p>
            <a:p>
              <a:pPr algn="ctr"/>
              <a:r>
                <a:rPr lang="en-US" altLang="en-US" sz="2000" b="1" dirty="0">
                  <a:latin typeface="+mn-lt"/>
                </a:rPr>
                <a:t>(N=175)</a:t>
              </a:r>
            </a:p>
          </p:txBody>
        </p:sp>
        <p:sp>
          <p:nvSpPr>
            <p:cNvPr id="27657" name="TextBox 8"/>
            <p:cNvSpPr txBox="1">
              <a:spLocks noChangeArrowheads="1"/>
            </p:cNvSpPr>
            <p:nvPr/>
          </p:nvSpPr>
          <p:spPr bwMode="auto">
            <a:xfrm>
              <a:off x="8226324" y="5148321"/>
              <a:ext cx="1081537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 b="1" dirty="0">
                  <a:latin typeface="+mn-lt"/>
                </a:rPr>
                <a:t>Western</a:t>
              </a:r>
            </a:p>
            <a:p>
              <a:pPr algn="ctr"/>
              <a:r>
                <a:rPr lang="en-US" altLang="en-US" sz="2000" b="1" dirty="0">
                  <a:latin typeface="+mn-lt"/>
                </a:rPr>
                <a:t>(N=238)</a:t>
              </a:r>
            </a:p>
          </p:txBody>
        </p:sp>
        <p:sp>
          <p:nvSpPr>
            <p:cNvPr id="27658" name="TextBox 9"/>
            <p:cNvSpPr txBox="1">
              <a:spLocks noChangeArrowheads="1"/>
            </p:cNvSpPr>
            <p:nvPr/>
          </p:nvSpPr>
          <p:spPr bwMode="auto">
            <a:xfrm>
              <a:off x="9775416" y="5148321"/>
              <a:ext cx="1160851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 b="1" dirty="0">
                  <a:latin typeface="+mn-lt"/>
                </a:rPr>
                <a:t>Rwanda</a:t>
              </a:r>
            </a:p>
            <a:p>
              <a:pPr algn="ctr"/>
              <a:r>
                <a:rPr lang="en-US" altLang="en-US" sz="2000" b="1" dirty="0">
                  <a:latin typeface="+mn-lt"/>
                </a:rPr>
                <a:t>(N=1685)</a:t>
              </a:r>
            </a:p>
          </p:txBody>
        </p:sp>
        <p:sp>
          <p:nvSpPr>
            <p:cNvPr id="27659" name="TextBox 3"/>
            <p:cNvSpPr txBox="1">
              <a:spLocks noChangeArrowheads="1"/>
            </p:cNvSpPr>
            <p:nvPr/>
          </p:nvSpPr>
          <p:spPr bwMode="auto">
            <a:xfrm>
              <a:off x="2168728" y="3407920"/>
              <a:ext cx="51326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2000" b="1" dirty="0">
                  <a:latin typeface="+mn-lt"/>
                </a:rPr>
                <a:t>4.9</a:t>
              </a:r>
            </a:p>
          </p:txBody>
        </p:sp>
        <p:sp>
          <p:nvSpPr>
            <p:cNvPr id="27660" name="TextBox 12"/>
            <p:cNvSpPr txBox="1">
              <a:spLocks noChangeArrowheads="1"/>
            </p:cNvSpPr>
            <p:nvPr/>
          </p:nvSpPr>
          <p:spPr bwMode="auto">
            <a:xfrm>
              <a:off x="3742497" y="2105001"/>
              <a:ext cx="51326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2000" b="1" dirty="0">
                  <a:latin typeface="+mn-lt"/>
                </a:rPr>
                <a:t>9.4</a:t>
              </a:r>
            </a:p>
          </p:txBody>
        </p:sp>
        <p:sp>
          <p:nvSpPr>
            <p:cNvPr id="27661" name="TextBox 13"/>
            <p:cNvSpPr txBox="1">
              <a:spLocks noChangeArrowheads="1"/>
            </p:cNvSpPr>
            <p:nvPr/>
          </p:nvSpPr>
          <p:spPr bwMode="auto">
            <a:xfrm>
              <a:off x="5346037" y="3515674"/>
              <a:ext cx="51326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2000" b="1" dirty="0">
                  <a:latin typeface="+mn-lt"/>
                </a:rPr>
                <a:t>4.6</a:t>
              </a:r>
            </a:p>
          </p:txBody>
        </p:sp>
        <p:sp>
          <p:nvSpPr>
            <p:cNvPr id="27662" name="TextBox 14"/>
            <p:cNvSpPr txBox="1">
              <a:spLocks noChangeArrowheads="1"/>
            </p:cNvSpPr>
            <p:nvPr/>
          </p:nvSpPr>
          <p:spPr bwMode="auto">
            <a:xfrm>
              <a:off x="6860924" y="1220582"/>
              <a:ext cx="643101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2000" b="1" dirty="0">
                  <a:latin typeface="+mn-lt"/>
                </a:rPr>
                <a:t>12.5</a:t>
              </a:r>
            </a:p>
          </p:txBody>
        </p:sp>
        <p:sp>
          <p:nvSpPr>
            <p:cNvPr id="27663" name="TextBox 15"/>
            <p:cNvSpPr txBox="1">
              <a:spLocks noChangeArrowheads="1"/>
            </p:cNvSpPr>
            <p:nvPr/>
          </p:nvSpPr>
          <p:spPr bwMode="auto">
            <a:xfrm>
              <a:off x="8506819" y="3668094"/>
              <a:ext cx="51326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2000" b="1" dirty="0">
                  <a:latin typeface="+mn-lt"/>
                </a:rPr>
                <a:t>4.0</a:t>
              </a:r>
            </a:p>
          </p:txBody>
        </p:sp>
        <p:sp>
          <p:nvSpPr>
            <p:cNvPr id="27664" name="TextBox 16"/>
            <p:cNvSpPr txBox="1">
              <a:spLocks noChangeArrowheads="1"/>
            </p:cNvSpPr>
            <p:nvPr/>
          </p:nvSpPr>
          <p:spPr bwMode="auto">
            <a:xfrm>
              <a:off x="10076215" y="2475838"/>
              <a:ext cx="51326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2000" b="1" dirty="0">
                  <a:latin typeface="+mn-lt"/>
                </a:rPr>
                <a:t>9.1</a:t>
              </a:r>
            </a:p>
          </p:txBody>
        </p:sp>
        <p:sp>
          <p:nvSpPr>
            <p:cNvPr id="27666" name="TextBox 10"/>
            <p:cNvSpPr txBox="1">
              <a:spLocks noChangeArrowheads="1"/>
            </p:cNvSpPr>
            <p:nvPr/>
          </p:nvSpPr>
          <p:spPr bwMode="auto">
            <a:xfrm rot="16200000">
              <a:off x="-241699" y="3020773"/>
              <a:ext cx="22878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1800" b="1" dirty="0"/>
                <a:t>Percent (%) Recent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41288" y="0"/>
            <a:ext cx="118395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Median Turnaround Time for Recency Testing Results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865970"/>
              </p:ext>
            </p:extLst>
          </p:nvPr>
        </p:nvGraphicFramePr>
        <p:xfrm>
          <a:off x="127530" y="1029611"/>
          <a:ext cx="11853333" cy="4997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750888" y="274638"/>
            <a:ext cx="10690225" cy="1143000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en-US" altLang="en-US" sz="4400" dirty="0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Lessons Learned</a:t>
            </a:r>
          </a:p>
        </p:txBody>
      </p:sp>
      <p:sp>
        <p:nvSpPr>
          <p:cNvPr id="36867" name="Text Placeholder 2"/>
          <p:cNvSpPr txBox="1">
            <a:spLocks noGrp="1"/>
          </p:cNvSpPr>
          <p:nvPr>
            <p:ph idx="1"/>
          </p:nvPr>
        </p:nvSpPr>
        <p:spPr>
          <a:xfrm>
            <a:off x="750888" y="1303338"/>
            <a:ext cx="10690225" cy="4525962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363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altLang="en-US" sz="3600" dirty="0">
                <a:latin typeface="Calibri" charset="0"/>
                <a:ea typeface="Arial" charset="0"/>
                <a:cs typeface="Arial" charset="0"/>
                <a:sym typeface="Calibri" charset="0"/>
              </a:rPr>
              <a:t>Integration of HIV recency testing in routine HIV testing services is feasible</a:t>
            </a:r>
          </a:p>
          <a:p>
            <a:pPr eaLnBrk="1" fontAlgn="auto" hangingPunct="1">
              <a:lnSpc>
                <a:spcPct val="120000"/>
              </a:lnSpc>
              <a:spcBef>
                <a:spcPts val="363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altLang="en-US" sz="3600" dirty="0">
                <a:latin typeface="Calibri" charset="0"/>
                <a:ea typeface="Arial" charset="0"/>
                <a:cs typeface="Arial" charset="0"/>
                <a:sym typeface="Calibri" charset="0"/>
              </a:rPr>
              <a:t>Acceptability increases with program scale up </a:t>
            </a:r>
          </a:p>
          <a:p>
            <a:pPr eaLnBrk="1" fontAlgn="auto" hangingPunct="1">
              <a:lnSpc>
                <a:spcPct val="120000"/>
              </a:lnSpc>
              <a:spcBef>
                <a:spcPts val="363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altLang="en-US" sz="3600" dirty="0">
                <a:latin typeface="Calibri" charset="0"/>
                <a:ea typeface="Arial" charset="0"/>
                <a:cs typeface="Arial" charset="0"/>
                <a:sym typeface="Calibri" charset="0"/>
              </a:rPr>
              <a:t>Majority of people newly diagnosed have long term HIV infection</a:t>
            </a:r>
          </a:p>
          <a:p>
            <a:pPr lvl="1" eaLnBrk="1" fontAlgn="auto" hangingPunct="1">
              <a:lnSpc>
                <a:spcPct val="120000"/>
              </a:lnSpc>
              <a:spcBef>
                <a:spcPts val="363"/>
              </a:spcBef>
              <a:buClr>
                <a:srgbClr val="000000"/>
              </a:buClr>
              <a:buSzPct val="80000"/>
              <a:buFont typeface="Courier New" charset="0"/>
              <a:buChar char="o"/>
              <a:defRPr/>
            </a:pPr>
            <a:r>
              <a:rPr lang="en-US" altLang="en-US" sz="3200" dirty="0">
                <a:latin typeface="Calibri" charset="0"/>
                <a:cs typeface="Arial" charset="0"/>
                <a:sym typeface="Calibri" charset="0"/>
              </a:rPr>
              <a:t>Strengthen active case finding strategies to identify people in the early stage of infection</a:t>
            </a:r>
          </a:p>
          <a:p>
            <a:pPr lvl="1" eaLnBrk="1" fontAlgn="auto" hangingPunct="1">
              <a:lnSpc>
                <a:spcPct val="120000"/>
              </a:lnSpc>
              <a:spcBef>
                <a:spcPts val="363"/>
              </a:spcBef>
              <a:buClr>
                <a:srgbClr val="000000"/>
              </a:buClr>
              <a:buSzPct val="80000"/>
              <a:buFont typeface="Courier New" charset="0"/>
              <a:buChar char="o"/>
              <a:defRPr/>
            </a:pPr>
            <a:r>
              <a:rPr lang="en-US" altLang="en-US" sz="3200" dirty="0">
                <a:latin typeface="Calibri" charset="0"/>
                <a:cs typeface="Arial" charset="0"/>
                <a:sym typeface="Calibri" charset="0"/>
              </a:rPr>
              <a:t>Mobilize high risk populations to test for HIV as early as possible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750888" y="274638"/>
            <a:ext cx="10690225" cy="1143000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en-US" altLang="en-US" sz="4400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Conclusions</a:t>
            </a:r>
          </a:p>
        </p:txBody>
      </p:sp>
      <p:sp>
        <p:nvSpPr>
          <p:cNvPr id="36866" name="Text Placeholder 2"/>
          <p:cNvSpPr>
            <a:spLocks noGrp="1"/>
          </p:cNvSpPr>
          <p:nvPr>
            <p:ph idx="1"/>
          </p:nvPr>
        </p:nvSpPr>
        <p:spPr>
          <a:xfrm>
            <a:off x="750888" y="1417638"/>
            <a:ext cx="10690225" cy="452596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363"/>
              </a:spcBef>
              <a:buClr>
                <a:srgbClr val="000000"/>
              </a:buClr>
            </a:pPr>
            <a:r>
              <a:rPr lang="en-US" altLang="en-US" sz="3600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Recent infections disproportionately occur in:</a:t>
            </a:r>
          </a:p>
          <a:p>
            <a:pPr lvl="1" eaLnBrk="1" hangingPunct="1">
              <a:lnSpc>
                <a:spcPct val="110000"/>
              </a:lnSpc>
              <a:spcBef>
                <a:spcPts val="363"/>
              </a:spcBef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3400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Young people: 15-24; 25-34 years</a:t>
            </a:r>
          </a:p>
          <a:p>
            <a:pPr lvl="1" eaLnBrk="1" hangingPunct="1">
              <a:lnSpc>
                <a:spcPct val="110000"/>
              </a:lnSpc>
              <a:spcBef>
                <a:spcPts val="363"/>
              </a:spcBef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3400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Females 15-24 where risk of new infection is &gt;3 times higher compared to males</a:t>
            </a:r>
          </a:p>
          <a:p>
            <a:pPr eaLnBrk="1" hangingPunct="1">
              <a:lnSpc>
                <a:spcPct val="110000"/>
              </a:lnSpc>
              <a:spcBef>
                <a:spcPts val="363"/>
              </a:spcBef>
              <a:buClr>
                <a:srgbClr val="000000"/>
              </a:buClr>
            </a:pPr>
            <a:r>
              <a:rPr lang="en-US" altLang="en-US" sz="3600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Planning of HIV prevention interventions needs to target specific populations</a:t>
            </a:r>
          </a:p>
          <a:p>
            <a:pPr lvl="1" eaLnBrk="1" hangingPunct="1">
              <a:lnSpc>
                <a:spcPct val="110000"/>
              </a:lnSpc>
              <a:spcBef>
                <a:spcPts val="363"/>
              </a:spcBef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3400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Adolescent and young adults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8"/>
          <p:cNvSpPr>
            <a:spLocks noGrp="1" noChangeArrowheads="1"/>
          </p:cNvSpPr>
          <p:nvPr>
            <p:ph idx="1"/>
          </p:nvPr>
        </p:nvSpPr>
        <p:spPr>
          <a:xfrm>
            <a:off x="254000" y="1417638"/>
            <a:ext cx="11782425" cy="3078162"/>
          </a:xfrm>
        </p:spPr>
        <p:txBody>
          <a:bodyPr lIns="91401" tIns="45700" rIns="91401" bIns="45700">
            <a:spAutoFit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19400" b="1">
                <a:solidFill>
                  <a:srgbClr val="002960"/>
                </a:solidFill>
                <a:latin typeface="Brush Script MT" panose="03060802040406070304" pitchFamily="66" charset="0"/>
                <a:ea typeface="ＭＳ Ｐゴシック" panose="020B0600070205080204" pitchFamily="34" charset="-128"/>
              </a:rPr>
              <a:t>Thank you!</a:t>
            </a:r>
            <a:endParaRPr lang="en-US" altLang="en-US" sz="13800" b="1">
              <a:solidFill>
                <a:srgbClr val="002960"/>
              </a:solidFill>
              <a:latin typeface="Brush Script MT" panose="03060802040406070304" pitchFamily="66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750888" y="274638"/>
            <a:ext cx="10690225" cy="1143000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en-US" altLang="en-US" sz="4400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Background </a:t>
            </a:r>
          </a:p>
        </p:txBody>
      </p:sp>
      <p:sp>
        <p:nvSpPr>
          <p:cNvPr id="16386" name="Text Placeholder 2"/>
          <p:cNvSpPr>
            <a:spLocks noGrp="1"/>
          </p:cNvSpPr>
          <p:nvPr>
            <p:ph idx="1"/>
          </p:nvPr>
        </p:nvSpPr>
        <p:spPr>
          <a:xfrm>
            <a:off x="750888" y="1600200"/>
            <a:ext cx="10690225" cy="4525963"/>
          </a:xfrm>
        </p:spPr>
        <p:txBody>
          <a:bodyPr/>
          <a:lstStyle/>
          <a:p>
            <a:pPr eaLnBrk="1" hangingPunct="1">
              <a:spcBef>
                <a:spcPts val="363"/>
              </a:spcBef>
              <a:buClr>
                <a:srgbClr val="000000"/>
              </a:buClr>
            </a:pPr>
            <a:r>
              <a:rPr lang="en-GB" altLang="en-US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Rwanda is committed to achieving the global target of ending the AIDS epidemic by 2030</a:t>
            </a:r>
          </a:p>
          <a:p>
            <a:pPr eaLnBrk="1" hangingPunct="1">
              <a:spcBef>
                <a:spcPts val="363"/>
              </a:spcBef>
              <a:buClr>
                <a:srgbClr val="000000"/>
              </a:buClr>
            </a:pPr>
            <a:r>
              <a:rPr lang="en-GB" altLang="en-US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Initiation of HIV recency testing was done as innovative approaches to efficiently monitor the HIV epidemic</a:t>
            </a:r>
          </a:p>
          <a:p>
            <a:pPr eaLnBrk="1" hangingPunct="1">
              <a:spcBef>
                <a:spcPts val="363"/>
              </a:spcBef>
              <a:buClr>
                <a:srgbClr val="000000"/>
              </a:buClr>
            </a:pPr>
            <a:r>
              <a:rPr lang="en-GB" altLang="en-US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Initiated in October 2018 in 23 health facilities in the Kigali</a:t>
            </a:r>
          </a:p>
          <a:p>
            <a:pPr eaLnBrk="1" hangingPunct="1">
              <a:spcBef>
                <a:spcPts val="363"/>
              </a:spcBef>
              <a:buClr>
                <a:srgbClr val="000000"/>
              </a:buClr>
            </a:pPr>
            <a:r>
              <a:rPr lang="en-GB" altLang="en-US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Plan to scale up nationwide to all viral load hubs </a:t>
            </a:r>
          </a:p>
          <a:p>
            <a:pPr eaLnBrk="1" hangingPunct="1">
              <a:spcBef>
                <a:spcPts val="363"/>
              </a:spcBef>
              <a:buClr>
                <a:srgbClr val="000000"/>
              </a:buClr>
            </a:pPr>
            <a:endParaRPr lang="en-GB" altLang="en-US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  <a:p>
            <a:pPr eaLnBrk="1" hangingPunct="1">
              <a:spcBef>
                <a:spcPts val="363"/>
              </a:spcBef>
              <a:buClr>
                <a:srgbClr val="000000"/>
              </a:buClr>
            </a:pPr>
            <a:endParaRPr lang="en-GB" altLang="en-US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  <a:p>
            <a:pPr eaLnBrk="1" hangingPunct="1">
              <a:spcBef>
                <a:spcPts val="363"/>
              </a:spcBef>
              <a:buClr>
                <a:srgbClr val="000000"/>
              </a:buClr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750888" y="274638"/>
            <a:ext cx="10690225" cy="1143000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en-US" altLang="en-US" sz="4400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Background </a:t>
            </a:r>
          </a:p>
        </p:txBody>
      </p:sp>
      <p:sp>
        <p:nvSpPr>
          <p:cNvPr id="17410" name="Text Placeholder 2"/>
          <p:cNvSpPr>
            <a:spLocks noGrp="1"/>
          </p:cNvSpPr>
          <p:nvPr>
            <p:ph idx="1"/>
          </p:nvPr>
        </p:nvSpPr>
        <p:spPr>
          <a:xfrm>
            <a:off x="750888" y="1417638"/>
            <a:ext cx="10690225" cy="4525962"/>
          </a:xfrm>
        </p:spPr>
        <p:txBody>
          <a:bodyPr/>
          <a:lstStyle/>
          <a:p>
            <a:pPr marL="0" indent="0" eaLnBrk="1" hangingPunct="1">
              <a:spcBef>
                <a:spcPts val="363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en-US" b="1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Approaches used in implementing HIV recency testing: </a:t>
            </a:r>
            <a:endParaRPr lang="en-US" altLang="en-US" sz="2800" b="1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  <a:p>
            <a:pPr lvl="1" eaLnBrk="1" hangingPunct="1">
              <a:lnSpc>
                <a:spcPct val="114000"/>
              </a:lnSpc>
              <a:spcBef>
                <a:spcPts val="363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Initially centralized testing at National lab</a:t>
            </a:r>
          </a:p>
          <a:p>
            <a:pPr lvl="1" eaLnBrk="1" hangingPunct="1">
              <a:lnSpc>
                <a:spcPct val="114000"/>
              </a:lnSpc>
              <a:spcBef>
                <a:spcPts val="363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altLang="en-US" sz="3200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Central testing using 8 viral load hubs distributed across the country </a:t>
            </a:r>
          </a:p>
          <a:p>
            <a:pPr lvl="1" eaLnBrk="1" hangingPunct="1">
              <a:lnSpc>
                <a:spcPct val="114000"/>
              </a:lnSpc>
              <a:spcBef>
                <a:spcPts val="363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altLang="en-US" sz="3200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Point-of-care testing (POCT) for recency in pioneer sites (23 health facilities)</a:t>
            </a:r>
          </a:p>
          <a:p>
            <a:pPr lvl="1" eaLnBrk="1" hangingPunct="1">
              <a:lnSpc>
                <a:spcPct val="114000"/>
              </a:lnSpc>
              <a:spcBef>
                <a:spcPts val="363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GB" altLang="en-US" sz="3200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 Target: All sites with POCT for recency</a:t>
            </a:r>
            <a:endParaRPr lang="en-US" altLang="en-US" sz="320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  <a:p>
            <a:pPr lvl="1" eaLnBrk="1" hangingPunct="1">
              <a:lnSpc>
                <a:spcPct val="114000"/>
              </a:lnSpc>
              <a:spcBef>
                <a:spcPts val="363"/>
              </a:spcBef>
              <a:buClr>
                <a:srgbClr val="000000"/>
              </a:buClr>
              <a:buFont typeface="Wingdings" panose="05000000000000000000" pitchFamily="2" charset="2"/>
              <a:buChar char="q"/>
            </a:pPr>
            <a:endParaRPr lang="en-US" altLang="en-US" sz="320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Google Shape;101;p15"/>
          <p:cNvSpPr>
            <a:spLocks noGrp="1"/>
          </p:cNvSpPr>
          <p:nvPr>
            <p:ph type="title"/>
          </p:nvPr>
        </p:nvSpPr>
        <p:spPr>
          <a:xfrm>
            <a:off x="98425" y="0"/>
            <a:ext cx="12093575" cy="1143000"/>
          </a:xfrm>
        </p:spPr>
        <p:txBody>
          <a:bodyPr lIns="91425" tIns="45700" rIns="91425" bIns="45700">
            <a:normAutofit fontScale="90000"/>
          </a:bodyPr>
          <a:lstStyle/>
          <a:p>
            <a:pPr eaLnBrk="1" hangingPunct="1">
              <a:buClr>
                <a:srgbClr val="000000"/>
              </a:buClr>
              <a:buSzPts val="4000"/>
              <a:defRPr/>
            </a:pPr>
            <a:r>
              <a:rPr lang="en-US" altLang="en-US">
                <a:latin typeface="Calibri" charset="0"/>
                <a:ea typeface="ＭＳ Ｐゴシック" charset="-128"/>
                <a:sym typeface="Calibri" charset="0"/>
              </a:rPr>
              <a:t>Recency Testing Status by Month and Scale Up </a:t>
            </a:r>
            <a:br>
              <a:rPr lang="en-US" altLang="en-US">
                <a:latin typeface="Calibri" charset="0"/>
                <a:ea typeface="ＭＳ Ｐゴシック" charset="-128"/>
                <a:sym typeface="Calibri" charset="0"/>
              </a:rPr>
            </a:br>
            <a:r>
              <a:rPr lang="en-US" altLang="en-US">
                <a:latin typeface="Calibri" charset="0"/>
                <a:ea typeface="ＭＳ Ｐゴシック" charset="-128"/>
                <a:sym typeface="Calibri" charset="0"/>
              </a:rPr>
              <a:t>October 2018- May 2019</a:t>
            </a:r>
            <a:endParaRPr lang="en-US" altLang="en-US">
              <a:latin typeface="Franklin Gothic Book" charset="0"/>
              <a:ea typeface="ＭＳ Ｐゴシック" charset="-128"/>
            </a:endParaRPr>
          </a:p>
        </p:txBody>
      </p:sp>
      <p:graphicFrame>
        <p:nvGraphicFramePr>
          <p:cNvPr id="18434" name="Chart 4"/>
          <p:cNvGraphicFramePr>
            <a:graphicFrameLocks/>
          </p:cNvGraphicFramePr>
          <p:nvPr/>
        </p:nvGraphicFramePr>
        <p:xfrm>
          <a:off x="304800" y="1368425"/>
          <a:ext cx="11684000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Chart" r:id="rId4" imgW="11685066" imgH="4754487" progId="Excel.Chart.8">
                  <p:embed/>
                </p:oleObj>
              </mc:Choice>
              <mc:Fallback>
                <p:oleObj name="Chart" r:id="rId4" imgW="11685066" imgH="4754487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68425"/>
                        <a:ext cx="11684000" cy="474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522288" y="258763"/>
            <a:ext cx="11131550" cy="1143000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en-US" altLang="en-US" sz="2900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Distribution of Recent and Long-Term Infection across Rwanda</a:t>
            </a:r>
            <a:br>
              <a:rPr lang="en-US" altLang="en-US" sz="3600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</a:br>
            <a:endParaRPr lang="en-US" altLang="en-US" sz="360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pic>
        <p:nvPicPr>
          <p:cNvPr id="2048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260" y="820457"/>
            <a:ext cx="9228378" cy="603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07;p16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buClr>
                <a:srgbClr val="000000"/>
              </a:buClr>
              <a:buFont typeface="Calibri" charset="0"/>
              <a:buNone/>
              <a:defRPr/>
            </a:pPr>
            <a:r>
              <a:rPr lang="en-US" sz="3600" dirty="0">
                <a:latin typeface="Calibri" charset="0"/>
                <a:cs typeface="Arial" charset="0"/>
                <a:sym typeface="Calibri" charset="0"/>
              </a:rPr>
              <a:t>Recency Testing Status by Age Groups</a:t>
            </a:r>
            <a:br>
              <a:rPr lang="en-US" sz="3600" dirty="0">
                <a:latin typeface="Calibri" charset="0"/>
                <a:cs typeface="Arial" charset="0"/>
                <a:sym typeface="Calibri" charset="0"/>
              </a:rPr>
            </a:br>
            <a:r>
              <a:rPr lang="en-US" sz="3600" dirty="0">
                <a:latin typeface="Calibri" charset="0"/>
                <a:cs typeface="Arial" charset="0"/>
                <a:sym typeface="Calibri" charset="0"/>
              </a:rPr>
              <a:t>October 2018-May 2019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472995"/>
              </p:ext>
            </p:extLst>
          </p:nvPr>
        </p:nvGraphicFramePr>
        <p:xfrm>
          <a:off x="345057" y="1143000"/>
          <a:ext cx="11335109" cy="5064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31;p20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00163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Proportion Recent Infection among Newly Diagnosed by Age group, October 2018-</a:t>
            </a:r>
            <a:r>
              <a:rPr lang="en-US" altLang="en-US" sz="32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May</a:t>
            </a:r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 2019</a:t>
            </a:r>
            <a:endParaRPr lang="en-US" altLang="en-US" sz="4400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664520"/>
              </p:ext>
            </p:extLst>
          </p:nvPr>
        </p:nvGraphicFramePr>
        <p:xfrm>
          <a:off x="1085850" y="1300164"/>
          <a:ext cx="10210800" cy="466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138;p21"/>
          <p:cNvSpPr>
            <a:spLocks noGrp="1"/>
          </p:cNvSpPr>
          <p:nvPr>
            <p:ph type="title"/>
          </p:nvPr>
        </p:nvSpPr>
        <p:spPr>
          <a:xfrm>
            <a:off x="2152650" y="166688"/>
            <a:ext cx="8113713" cy="1325562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Proportion Recent Among Newly Diagnosed by Age Bands and Sex*, October 2018-May 2019</a:t>
            </a:r>
            <a:endParaRPr lang="en-US" altLang="en-US" sz="440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grpSp>
        <p:nvGrpSpPr>
          <p:cNvPr id="31746" name="Group 8"/>
          <p:cNvGrpSpPr>
            <a:grpSpLocks/>
          </p:cNvGrpSpPr>
          <p:nvPr/>
        </p:nvGrpSpPr>
        <p:grpSpPr bwMode="auto">
          <a:xfrm>
            <a:off x="1554163" y="1220788"/>
            <a:ext cx="9118600" cy="4891087"/>
            <a:chOff x="1553923" y="1220787"/>
            <a:chExt cx="9118839" cy="4891328"/>
          </a:xfrm>
        </p:grpSpPr>
        <p:graphicFrame>
          <p:nvGraphicFramePr>
            <p:cNvPr id="31747" name="Chart 6"/>
            <p:cNvGraphicFramePr>
              <a:graphicFrameLocks/>
            </p:cNvGraphicFramePr>
            <p:nvPr/>
          </p:nvGraphicFramePr>
          <p:xfrm>
            <a:off x="1923255" y="1220787"/>
            <a:ext cx="8749507" cy="479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3" name="Chart" r:id="rId4" imgW="8570268" imgH="4589909" progId="Excel.Chart.8">
                    <p:embed/>
                  </p:oleObj>
                </mc:Choice>
                <mc:Fallback>
                  <p:oleObj name="Chart" r:id="rId4" imgW="8570268" imgH="4589909" progId="Excel.Chart.8">
                    <p:embed/>
                    <p:pic>
                      <p:nvPicPr>
                        <p:cNvPr id="0" name="Chart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3255" y="1220787"/>
                          <a:ext cx="8749507" cy="4794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48" name="TextBox 1"/>
            <p:cNvSpPr txBox="1">
              <a:spLocks noChangeArrowheads="1"/>
            </p:cNvSpPr>
            <p:nvPr/>
          </p:nvSpPr>
          <p:spPr bwMode="auto">
            <a:xfrm>
              <a:off x="2940540" y="5527340"/>
              <a:ext cx="931666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15-24</a:t>
              </a:r>
            </a:p>
            <a:p>
              <a:pPr algn="ctr"/>
              <a:r>
                <a:rPr lang="en-US" altLang="en-US" sz="1600" b="1"/>
                <a:t>(N=340</a:t>
              </a:r>
              <a:r>
                <a:rPr lang="en-US" altLang="en-US" sz="1600"/>
                <a:t>)</a:t>
              </a:r>
            </a:p>
          </p:txBody>
        </p:sp>
        <p:sp>
          <p:nvSpPr>
            <p:cNvPr id="31749" name="TextBox 4"/>
            <p:cNvSpPr txBox="1">
              <a:spLocks noChangeArrowheads="1"/>
            </p:cNvSpPr>
            <p:nvPr/>
          </p:nvSpPr>
          <p:spPr bwMode="auto">
            <a:xfrm>
              <a:off x="5021195" y="5527340"/>
              <a:ext cx="931666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25-34</a:t>
              </a:r>
            </a:p>
            <a:p>
              <a:pPr algn="ctr"/>
              <a:r>
                <a:rPr lang="en-US" altLang="en-US" sz="1600" b="1"/>
                <a:t>(N=723</a:t>
              </a:r>
              <a:r>
                <a:rPr lang="en-US" altLang="en-US" sz="1600"/>
                <a:t>)</a:t>
              </a:r>
            </a:p>
          </p:txBody>
        </p:sp>
        <p:sp>
          <p:nvSpPr>
            <p:cNvPr id="31750" name="TextBox 5"/>
            <p:cNvSpPr txBox="1">
              <a:spLocks noChangeArrowheads="1"/>
            </p:cNvSpPr>
            <p:nvPr/>
          </p:nvSpPr>
          <p:spPr bwMode="auto">
            <a:xfrm>
              <a:off x="7017297" y="5527340"/>
              <a:ext cx="931666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35-44</a:t>
              </a:r>
            </a:p>
            <a:p>
              <a:pPr algn="ctr"/>
              <a:r>
                <a:rPr lang="en-US" altLang="en-US" sz="1600" b="1"/>
                <a:t>(N=442</a:t>
              </a:r>
              <a:r>
                <a:rPr lang="en-US" altLang="en-US" sz="1600"/>
                <a:t>)</a:t>
              </a:r>
            </a:p>
          </p:txBody>
        </p:sp>
        <p:sp>
          <p:nvSpPr>
            <p:cNvPr id="31751" name="TextBox 6"/>
            <p:cNvSpPr txBox="1">
              <a:spLocks noChangeArrowheads="1"/>
            </p:cNvSpPr>
            <p:nvPr/>
          </p:nvSpPr>
          <p:spPr bwMode="auto">
            <a:xfrm>
              <a:off x="9099509" y="5527340"/>
              <a:ext cx="931666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/>
                <a:t>45+</a:t>
              </a:r>
            </a:p>
            <a:p>
              <a:pPr algn="ctr"/>
              <a:r>
                <a:rPr lang="en-US" altLang="en-US" sz="1600" b="1"/>
                <a:t>(N=269</a:t>
              </a:r>
              <a:r>
                <a:rPr lang="en-US" altLang="en-US" sz="1600"/>
                <a:t>)</a:t>
              </a:r>
            </a:p>
          </p:txBody>
        </p:sp>
        <p:sp>
          <p:nvSpPr>
            <p:cNvPr id="31752" name="TextBox 2"/>
            <p:cNvSpPr txBox="1">
              <a:spLocks noChangeArrowheads="1"/>
            </p:cNvSpPr>
            <p:nvPr/>
          </p:nvSpPr>
          <p:spPr bwMode="auto">
            <a:xfrm>
              <a:off x="1878614" y="1522829"/>
              <a:ext cx="441146" cy="4247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800"/>
                <a:t>14</a:t>
              </a:r>
            </a:p>
            <a:p>
              <a:pPr algn="r"/>
              <a:endParaRPr lang="en-US" altLang="en-US" sz="1800"/>
            </a:p>
            <a:p>
              <a:pPr algn="r"/>
              <a:r>
                <a:rPr lang="en-US" altLang="en-US" sz="1800"/>
                <a:t>12</a:t>
              </a:r>
            </a:p>
            <a:p>
              <a:pPr algn="r"/>
              <a:endParaRPr lang="en-US" altLang="en-US" sz="1800"/>
            </a:p>
            <a:p>
              <a:pPr algn="r"/>
              <a:r>
                <a:rPr lang="en-US" altLang="en-US" sz="1800"/>
                <a:t>10</a:t>
              </a:r>
            </a:p>
            <a:p>
              <a:pPr algn="r"/>
              <a:endParaRPr lang="en-US" altLang="en-US" sz="1800"/>
            </a:p>
            <a:p>
              <a:pPr algn="r"/>
              <a:r>
                <a:rPr lang="en-US" altLang="en-US" sz="1800"/>
                <a:t>8</a:t>
              </a:r>
            </a:p>
            <a:p>
              <a:pPr algn="r"/>
              <a:endParaRPr lang="en-US" altLang="en-US" sz="1800"/>
            </a:p>
            <a:p>
              <a:pPr algn="r"/>
              <a:r>
                <a:rPr lang="en-US" altLang="en-US" sz="1800"/>
                <a:t>6</a:t>
              </a:r>
            </a:p>
            <a:p>
              <a:pPr algn="r"/>
              <a:endParaRPr lang="en-US" altLang="en-US" sz="1800"/>
            </a:p>
            <a:p>
              <a:pPr algn="r"/>
              <a:r>
                <a:rPr lang="en-US" altLang="en-US" sz="1800"/>
                <a:t>4</a:t>
              </a:r>
            </a:p>
            <a:p>
              <a:pPr algn="r"/>
              <a:endParaRPr lang="en-US" altLang="en-US" sz="1800"/>
            </a:p>
            <a:p>
              <a:pPr algn="r"/>
              <a:r>
                <a:rPr lang="en-US" altLang="en-US" sz="1800"/>
                <a:t>2</a:t>
              </a:r>
            </a:p>
            <a:p>
              <a:pPr algn="r"/>
              <a:endParaRPr lang="en-US" altLang="en-US" sz="1800"/>
            </a:p>
            <a:p>
              <a:pPr algn="r"/>
              <a:r>
                <a:rPr lang="en-US" altLang="en-US" sz="1800"/>
                <a:t>0</a:t>
              </a:r>
            </a:p>
          </p:txBody>
        </p:sp>
        <p:sp>
          <p:nvSpPr>
            <p:cNvPr id="31753" name="TextBox 7"/>
            <p:cNvSpPr txBox="1">
              <a:spLocks noChangeArrowheads="1"/>
            </p:cNvSpPr>
            <p:nvPr/>
          </p:nvSpPr>
          <p:spPr bwMode="auto">
            <a:xfrm rot="-5400000">
              <a:off x="517007" y="3264762"/>
              <a:ext cx="2443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1800" b="1"/>
                <a:t>Percent (%) Recent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4D47BDB-7ACC-4505-86BE-1727D6611228}"/>
              </a:ext>
            </a:extLst>
          </p:cNvPr>
          <p:cNvSpPr txBox="1"/>
          <p:nvPr/>
        </p:nvSpPr>
        <p:spPr>
          <a:xfrm>
            <a:off x="5481498" y="1524000"/>
            <a:ext cx="19960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+mn-lt"/>
              </a:rPr>
              <a:t>Overall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FF9029-E524-4DF0-9800-85C6513415EC}"/>
              </a:ext>
            </a:extLst>
          </p:cNvPr>
          <p:cNvSpPr txBox="1"/>
          <p:nvPr/>
        </p:nvSpPr>
        <p:spPr>
          <a:xfrm>
            <a:off x="5906265" y="1618065"/>
            <a:ext cx="151635" cy="17263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70;p26"/>
          <p:cNvSpPr>
            <a:spLocks noGrp="1"/>
          </p:cNvSpPr>
          <p:nvPr>
            <p:ph type="title"/>
          </p:nvPr>
        </p:nvSpPr>
        <p:spPr>
          <a:xfrm>
            <a:off x="1524000" y="160338"/>
            <a:ext cx="8967788" cy="1325562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  <a:sym typeface="Calibri" panose="020F0502020204030204" pitchFamily="34" charset="0"/>
              </a:rPr>
              <a:t>Distribution of Sex Among Newly Diagnosed PLHIV by Recency Status, October 2018-May 2019</a:t>
            </a: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632330"/>
              </p:ext>
            </p:extLst>
          </p:nvPr>
        </p:nvGraphicFramePr>
        <p:xfrm>
          <a:off x="1190445" y="1485901"/>
          <a:ext cx="9989389" cy="5090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</TotalTime>
  <Words>439</Words>
  <Application>Microsoft Office PowerPoint</Application>
  <PresentationFormat>Widescreen</PresentationFormat>
  <Paragraphs>95</Paragraphs>
  <Slides>16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Brush Script MT</vt:lpstr>
      <vt:lpstr>Calibri</vt:lpstr>
      <vt:lpstr>Courier New</vt:lpstr>
      <vt:lpstr>Franklin Gothic Book</vt:lpstr>
      <vt:lpstr>Raleway</vt:lpstr>
      <vt:lpstr>Wingdings</vt:lpstr>
      <vt:lpstr>AIDS 2016_Template</vt:lpstr>
      <vt:lpstr>Chart</vt:lpstr>
      <vt:lpstr>Microsoft Excel Chart</vt:lpstr>
      <vt:lpstr>HIV Recency Testing in Rwanda</vt:lpstr>
      <vt:lpstr>Background </vt:lpstr>
      <vt:lpstr>Background </vt:lpstr>
      <vt:lpstr>Recency Testing Status by Month and Scale Up  October 2018- May 2019</vt:lpstr>
      <vt:lpstr>Distribution of Recent and Long-Term Infection across Rwanda </vt:lpstr>
      <vt:lpstr>Recency Testing Status by Age Groups October 2018-May 2019</vt:lpstr>
      <vt:lpstr>Proportion Recent Infection among Newly Diagnosed by Age group, October 2018-May 2019</vt:lpstr>
      <vt:lpstr>Proportion Recent Among Newly Diagnosed by Age Bands and Sex*, October 2018-May 2019</vt:lpstr>
      <vt:lpstr>Distribution of Sex Among Newly Diagnosed PLHIV by Recency Status, October 2018-May 2019</vt:lpstr>
      <vt:lpstr>Distribution of Age Among Newly Diagnosed PLHIV by Recency Status, October 2018- May 2019</vt:lpstr>
      <vt:lpstr>Distribution of Recent Cases by Age and Gender, October 2018-May 2019</vt:lpstr>
      <vt:lpstr>Proportion Recent Infections by Province  October 2018-May 2019</vt:lpstr>
      <vt:lpstr>Median Turnaround Time for Recency Testing Results </vt:lpstr>
      <vt:lpstr>Lessons Learned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Recency testing</dc:title>
  <dc:creator>Eric</dc:creator>
  <cp:lastModifiedBy>Saito, Suzue</cp:lastModifiedBy>
  <cp:revision>46</cp:revision>
  <dcterms:modified xsi:type="dcterms:W3CDTF">2019-07-21T13:06:31Z</dcterms:modified>
</cp:coreProperties>
</file>